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84" r:id="rId2"/>
    <p:sldId id="313" r:id="rId3"/>
    <p:sldId id="312" r:id="rId4"/>
    <p:sldId id="327" r:id="rId5"/>
    <p:sldId id="324" r:id="rId6"/>
    <p:sldId id="330" r:id="rId7"/>
    <p:sldId id="331" r:id="rId8"/>
    <p:sldId id="332" r:id="rId9"/>
    <p:sldId id="322" r:id="rId10"/>
    <p:sldId id="334" r:id="rId11"/>
    <p:sldId id="337" r:id="rId12"/>
    <p:sldId id="335" r:id="rId13"/>
    <p:sldId id="336" r:id="rId14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3067" userDrawn="1">
          <p15:clr>
            <a:srgbClr val="A4A3A4"/>
          </p15:clr>
        </p15:guide>
        <p15:guide id="4" orient="horz" pos="890" userDrawn="1">
          <p15:clr>
            <a:srgbClr val="A4A3A4"/>
          </p15:clr>
        </p15:guide>
        <p15:guide id="5" pos="385" userDrawn="1">
          <p15:clr>
            <a:srgbClr val="A4A3A4"/>
          </p15:clr>
        </p15:guide>
        <p15:guide id="6" pos="5375" userDrawn="1">
          <p15:clr>
            <a:srgbClr val="A4A3A4"/>
          </p15:clr>
        </p15:guide>
        <p15:guide id="7" orient="horz" pos="3974" userDrawn="1">
          <p15:clr>
            <a:srgbClr val="A4A3A4"/>
          </p15:clr>
        </p15:guide>
        <p15:guide id="8" orient="horz" pos="99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otlarz Edyta" initials="KE" lastIdx="1" clrIdx="0"/>
  <p:cmAuthor id="2" name="Elredor w" initials="Ew" lastIdx="4" clrIdx="1"/>
  <p:cmAuthor id="3" name="Dudzik Katarzyna" initials="DK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092"/>
    <a:srgbClr val="FFFFFF"/>
    <a:srgbClr val="3C8054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9041" autoAdjust="0"/>
    <p:restoredTop sz="78580" autoAdjust="0"/>
  </p:normalViewPr>
  <p:slideViewPr>
    <p:cSldViewPr>
      <p:cViewPr varScale="1">
        <p:scale>
          <a:sx n="107" d="100"/>
          <a:sy n="107" d="100"/>
        </p:scale>
        <p:origin x="1254" y="102"/>
      </p:cViewPr>
      <p:guideLst>
        <p:guide orient="horz" pos="2160"/>
        <p:guide pos="2880"/>
        <p:guide orient="horz" pos="3067"/>
        <p:guide orient="horz" pos="890"/>
        <p:guide pos="385"/>
        <p:guide pos="5375"/>
        <p:guide orient="horz" pos="3974"/>
        <p:guide orient="horz" pos="99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313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07513AB5-9101-4F0C-A78F-C81A2EEE6A1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4DDD48A4-893B-4AEB-B450-8C99E4B207C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8CC80E-80C5-469B-B2CE-7F85C741C445}" type="datetimeFigureOut">
              <a:rPr lang="pl-PL" smtClean="0"/>
              <a:t>10.03.2026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72AE3FA4-90D2-425F-A83C-804E4D8D63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36771E7C-E456-41E0-A390-D8CD688556B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A427D4-AC5C-49F2-A309-D422397ED0A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681244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C7E9F0-E57A-4457-BB0A-F3332D72144F}" type="datetimeFigureOut">
              <a:rPr lang="pl-PL" smtClean="0"/>
              <a:pPr/>
              <a:t>10.03.2026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250995-947C-4AE1-815D-E6DF7681EC96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7283479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3429001"/>
            <a:ext cx="7772400" cy="13681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4899025"/>
            <a:ext cx="6400800" cy="120168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pl-PL" dirty="0"/>
          </a:p>
        </p:txBody>
      </p:sp>
      <p:pic>
        <p:nvPicPr>
          <p:cNvPr id="7" name="Picture 2" descr="D:\Broszura - konkurs SSC 2013\logo sc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3586" y="692696"/>
            <a:ext cx="2134614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orient="horz" pos="22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5800" y="4005064"/>
            <a:ext cx="7772400" cy="13620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3600" b="0" cap="none"/>
            </a:lvl1pPr>
          </a:lstStyle>
          <a:p>
            <a:r>
              <a:rPr lang="pl-PL"/>
              <a:t>Kliknij, aby edytować styl</a:t>
            </a:r>
            <a:endParaRPr lang="pl-PL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punktow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11560" y="1340768"/>
            <a:ext cx="7920880" cy="478539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  <p:sp>
        <p:nvSpPr>
          <p:cNvPr id="9" name="Symbol zastępczy tytułu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pl-PL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numerow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4" name="Symbol zastępczy zawartości 2"/>
          <p:cNvSpPr>
            <a:spLocks noGrp="1"/>
          </p:cNvSpPr>
          <p:nvPr>
            <p:ph idx="1"/>
          </p:nvPr>
        </p:nvSpPr>
        <p:spPr>
          <a:xfrm>
            <a:off x="611560" y="1340768"/>
            <a:ext cx="7920880" cy="4785395"/>
          </a:xfrm>
          <a:prstGeom prst="rect">
            <a:avLst/>
          </a:prstGeom>
        </p:spPr>
        <p:txBody>
          <a:bodyPr/>
          <a:lstStyle>
            <a:lvl1pPr marL="514350" indent="-514350">
              <a:buFont typeface="+mj-lt"/>
              <a:buAutoNum type="arabicPeriod"/>
              <a:defRPr/>
            </a:lvl1pPr>
            <a:lvl2pPr marL="914400" indent="-457200">
              <a:buFont typeface="+mj-lt"/>
              <a:buAutoNum type="alphaLcPeriod"/>
              <a:defRPr/>
            </a:lvl2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</p:txBody>
      </p:sp>
    </p:spTree>
    <p:extLst>
      <p:ext uri="{BB962C8B-B14F-4D97-AF65-F5344CB8AC3E}">
        <p14:creationId xmlns:p14="http://schemas.microsoft.com/office/powerpoint/2010/main" val="636985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tre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4" name="Symbol zastępczy zawartości 2"/>
          <p:cNvSpPr>
            <a:spLocks noGrp="1"/>
          </p:cNvSpPr>
          <p:nvPr>
            <p:ph idx="1"/>
          </p:nvPr>
        </p:nvSpPr>
        <p:spPr>
          <a:xfrm>
            <a:off x="611560" y="1340768"/>
            <a:ext cx="7920880" cy="4785395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/>
            </a:lvl1pPr>
            <a:lvl2pPr marL="914400" indent="-457200">
              <a:buFont typeface="+mj-lt"/>
              <a:buAutoNum type="alphaLcPeriod"/>
              <a:defRPr/>
            </a:lvl2pPr>
          </a:lstStyle>
          <a:p>
            <a:pPr lvl="0"/>
            <a:r>
              <a:rPr lang="pl-PL"/>
              <a:t>Edytuj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773114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11560" y="1354932"/>
            <a:ext cx="3884240" cy="47712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354930"/>
            <a:ext cx="3884240" cy="47712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920880" cy="75898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11560" y="1354931"/>
            <a:ext cx="3885828" cy="81994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1560" y="2174875"/>
            <a:ext cx="388582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354931"/>
            <a:ext cx="3887415" cy="81994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388741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97877" y="365760"/>
            <a:ext cx="7934563" cy="758984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51520" y="4077072"/>
            <a:ext cx="144016" cy="2232248"/>
          </a:xfrm>
          <a:prstGeom prst="rect">
            <a:avLst/>
          </a:prstGeom>
          <a:blipFill>
            <a:blip r:embed="rId12"/>
            <a:srcRect/>
            <a:stretch>
              <a:fillRect/>
            </a:stretch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600"/>
            </a:pPr>
            <a:endParaRPr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2363"/>
            <a:ext cx="2051720" cy="679120"/>
          </a:xfrm>
          <a:prstGeom prst="rect">
            <a:avLst/>
          </a:prstGeom>
        </p:spPr>
      </p:pic>
      <p:pic>
        <p:nvPicPr>
          <p:cNvPr id="10" name="Obraz 9" descr="Orzeł biały w koronie, po prawej od niego napis &quot;szef służby cywilnej&quot;, poniżej napisu biało-czerwony pasek" title="Logo szefa służby cywilnej 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651" y="-25936"/>
            <a:ext cx="1766977" cy="71741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8" r:id="rId4"/>
    <p:sldLayoutId id="2147483659" r:id="rId5"/>
    <p:sldLayoutId id="2147483652" r:id="rId6"/>
    <p:sldLayoutId id="2147483653" r:id="rId7"/>
    <p:sldLayoutId id="2147483654" r:id="rId8"/>
    <p:sldLayoutId id="2147483655" r:id="rId9"/>
    <p:sldLayoutId id="2147483657" r:id="rId10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anose="05000000000000000000" pitchFamily="2" charset="2"/>
        <a:buChar char="ü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orient="horz" pos="79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svg"/><Relationship Id="rId7" Type="http://schemas.openxmlformats.org/officeDocument/2006/relationships/image" Target="../media/image23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Relationship Id="rId9" Type="http://schemas.openxmlformats.org/officeDocument/2006/relationships/image" Target="../media/image25.sv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Prezenty, świadczenia niematerialne, przysługi a konflikt interesów</a:t>
            </a:r>
          </a:p>
        </p:txBody>
      </p:sp>
    </p:spTree>
    <p:extLst>
      <p:ext uri="{BB962C8B-B14F-4D97-AF65-F5344CB8AC3E}">
        <p14:creationId xmlns:p14="http://schemas.microsoft.com/office/powerpoint/2010/main" val="4523486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87606" y="520808"/>
            <a:ext cx="8280920" cy="758984"/>
          </a:xfrm>
        </p:spPr>
        <p:txBody>
          <a:bodyPr>
            <a:normAutofit/>
          </a:bodyPr>
          <a:lstStyle/>
          <a:p>
            <a:r>
              <a:rPr lang="pl-PL" dirty="0"/>
              <a:t>Prezenty i świadczenia – ćwiczenie 2, gr. 1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21632" y="1091789"/>
            <a:ext cx="7704855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Czy będzie zgodne z zasadami skorzystanie ze świadczenia? </a:t>
            </a:r>
          </a:p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Targi organizuje podmiot komercyjny, szczegóły w materiałach.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4A5A34E5-BA1A-4030-B847-F8D6379F45CD}"/>
              </a:ext>
            </a:extLst>
          </p:cNvPr>
          <p:cNvSpPr txBox="1"/>
          <p:nvPr/>
        </p:nvSpPr>
        <p:spPr>
          <a:xfrm>
            <a:off x="829645" y="2305953"/>
            <a:ext cx="7596842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Zaproszenie na targi z pokryciem przez organizatorów kosztów podróży i zakwaterowania.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Zniżka na noclegi oferowana przez hotel dla uczestników targów.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Zniżka na bilet oferowana przez przewoźnika dla uczestników targów.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Zwolnienie z opłaty wejściowej (bezpłatna karta wstępu).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Udział w kolacji wydawanej przez organizatora targów, przewidzianej oficjalnym programem.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Udział w uroczystym obiedzie, przewidzianym w programie, wydawanym przez honorowego </a:t>
            </a:r>
            <a:r>
              <a:rPr lang="pl-PL"/>
              <a:t>gościa targów, </a:t>
            </a:r>
            <a:r>
              <a:rPr lang="pl-PL" dirty="0"/>
              <a:t>który jest interesariuszem urzędu.</a:t>
            </a:r>
          </a:p>
        </p:txBody>
      </p:sp>
    </p:spTree>
    <p:extLst>
      <p:ext uri="{BB962C8B-B14F-4D97-AF65-F5344CB8AC3E}">
        <p14:creationId xmlns:p14="http://schemas.microsoft.com/office/powerpoint/2010/main" val="562786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07586" y="560395"/>
            <a:ext cx="8640960" cy="758984"/>
          </a:xfrm>
        </p:spPr>
        <p:txBody>
          <a:bodyPr>
            <a:normAutofit/>
          </a:bodyPr>
          <a:lstStyle/>
          <a:p>
            <a:r>
              <a:rPr lang="pl-PL" dirty="0"/>
              <a:t>Prezenty i świadczenia – ćwiczenie 2, gr. 2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21632" y="1091789"/>
            <a:ext cx="7704855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Czy będzie zgodne z zasadami skorzystanie ze świadczenia? </a:t>
            </a:r>
          </a:p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Konferencję organizuje organizacja pozarządowa, szczegóły w materiałach.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4A5A34E5-BA1A-4030-B847-F8D6379F45CD}"/>
              </a:ext>
            </a:extLst>
          </p:cNvPr>
          <p:cNvSpPr txBox="1"/>
          <p:nvPr/>
        </p:nvSpPr>
        <p:spPr>
          <a:xfrm>
            <a:off x="829645" y="2305953"/>
            <a:ext cx="7596842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Zaproszenie na konferencję z pokryciem przez organizatorów kosztów podróży i zakwaterowania.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Zniżka na noclegi oferowana przez hotel dla uczestników konferencji.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Zniżka na bilet oferowana przez przewoźnika dla uczestników konferencji.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Zwolnienie z opłaty (składki) konferencyjnej.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Udział w kolacji wydawanej przez organizatora konferencji, przewidzianej oficjalnym programem.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Udział w uroczystym obiedzie, przewidzianym w programie, wydawanym przez honorowego gościa konferencji, który jest interesariuszem urzędu.</a:t>
            </a:r>
          </a:p>
        </p:txBody>
      </p:sp>
    </p:spTree>
    <p:extLst>
      <p:ext uri="{BB962C8B-B14F-4D97-AF65-F5344CB8AC3E}">
        <p14:creationId xmlns:p14="http://schemas.microsoft.com/office/powerpoint/2010/main" val="23883004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1474" y="509776"/>
            <a:ext cx="9144000" cy="758984"/>
          </a:xfrm>
        </p:spPr>
        <p:txBody>
          <a:bodyPr/>
          <a:lstStyle/>
          <a:p>
            <a:r>
              <a:rPr lang="pl-PL" dirty="0"/>
              <a:t>Prezenty i świadczenia – ćwiczenie 2, gr. 3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Czy będzie zgodne z zasadami przyjcie prezentu / skorzystanie ze świadczenia? Dla siebie / urzędu?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4A5A34E5-BA1A-4030-B847-F8D6379F45CD}"/>
              </a:ext>
            </a:extLst>
          </p:cNvPr>
          <p:cNvSpPr txBox="1"/>
          <p:nvPr/>
        </p:nvSpPr>
        <p:spPr>
          <a:xfrm>
            <a:off x="611560" y="2348880"/>
            <a:ext cx="7812866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Przyjęcie materiałów konferencyjnych na karcie pamięci.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Przyjęcie materiałów konferencyjnych na tablecie.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Przyjęcie tytułu i odznaki „Zasłużony dla sektora …”, przyznawanego przez stowarzyszenie podmiotów gospodarczych tego sektora.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Przyjęcie tytułu i odznaki „Honorowego członka stowarzyszenia X”.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Przyjęcie długopisów z logo firmy na szkoleniu opłaconym przez urząd.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Skorzystanie z poczęstunku / lunchu na szkoleniu opłaconym przez urząd.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Przyjęcie drogich podręczników (językowych, informatycznych itp.) na kursie opłaconym przez urząd.</a:t>
            </a:r>
          </a:p>
        </p:txBody>
      </p:sp>
    </p:spTree>
    <p:extLst>
      <p:ext uri="{BB962C8B-B14F-4D97-AF65-F5344CB8AC3E}">
        <p14:creationId xmlns:p14="http://schemas.microsoft.com/office/powerpoint/2010/main" val="42356815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506067"/>
            <a:ext cx="9144000" cy="758984"/>
          </a:xfrm>
        </p:spPr>
        <p:txBody>
          <a:bodyPr/>
          <a:lstStyle/>
          <a:p>
            <a:r>
              <a:rPr lang="pl-PL" dirty="0"/>
              <a:t>Prezenty i świadczenia – ćwiczenie 2, gr. 4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122652"/>
            <a:ext cx="7704855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Czy będzie zgodne z zasadami skorzystanie ze świadczenia lub przysługi? </a:t>
            </a:r>
          </a:p>
          <a:p>
            <a:pPr>
              <a:spcAft>
                <a:spcPts val="600"/>
              </a:spcAft>
            </a:pPr>
            <a:r>
              <a:rPr lang="pl-PL" b="1" dirty="0">
                <a:solidFill>
                  <a:srgbClr val="376092"/>
                </a:solidFill>
              </a:rPr>
              <a:t>Firma X wykonuje zamówienie dla urzędu wymagające wizyt w zakładzie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4A5A34E5-BA1A-4030-B847-F8D6379F45CD}"/>
              </a:ext>
            </a:extLst>
          </p:cNvPr>
          <p:cNvSpPr txBox="1"/>
          <p:nvPr/>
        </p:nvSpPr>
        <p:spPr>
          <a:xfrm>
            <a:off x="611560" y="2276872"/>
            <a:ext cx="781286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pl-PL" dirty="0"/>
              <a:t>Podczas roboczego spotkania w siedzibie firmy, położonej w oddaleniu od komunikacji publicznej i usług gastronomicznych, jej przedstawiciele proponują 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pl-PL" dirty="0"/>
              <a:t>kawę i ciasteczka,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pl-PL" dirty="0"/>
              <a:t>skorzystanie z lunchu w kantynie zakładowej, nie ma kasy, aby zapłacić,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pl-PL" dirty="0"/>
              <a:t>odwiezienie po spotkaniu do siedziby urzędu (ulewa, brak parasoli),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pl-PL" dirty="0"/>
              <a:t>odwiezienie bezpośrednio do domu (pora nocna, inaczej tylko taksówka),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pl-PL" dirty="0"/>
              <a:t>podwiezienie do przystanku komunikacji publicznej,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pl-PL" dirty="0"/>
              <a:t>skorzystanie z rabatu firmy na taksówki, ale za kurs płaci urząd,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pl-PL" dirty="0"/>
              <a:t>zwiedzanie zakładu (produkcja i muzeum przyzakładowe),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pl-PL" dirty="0"/>
              <a:t>zakupy w sklepie przyzakładowym (ceny producenta).</a:t>
            </a:r>
          </a:p>
        </p:txBody>
      </p:sp>
    </p:spTree>
    <p:extLst>
      <p:ext uri="{BB962C8B-B14F-4D97-AF65-F5344CB8AC3E}">
        <p14:creationId xmlns:p14="http://schemas.microsoft.com/office/powerpoint/2010/main" val="3321803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Reguła wzajemności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>
          <a:xfrm>
            <a:off x="611560" y="1254461"/>
            <a:ext cx="7920880" cy="53661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pl-PL" b="1" dirty="0">
                <a:solidFill>
                  <a:srgbClr val="376092"/>
                </a:solidFill>
              </a:rPr>
              <a:t>Jeśli ty zrobiłeś dla mnie coś dobrego, </a:t>
            </a:r>
          </a:p>
          <a:p>
            <a:pPr marL="0" indent="0" algn="ctr">
              <a:buNone/>
            </a:pPr>
            <a:endParaRPr lang="pl-PL" b="1" dirty="0">
              <a:solidFill>
                <a:srgbClr val="376092"/>
              </a:solidFill>
            </a:endParaRPr>
          </a:p>
          <a:p>
            <a:pPr marL="0" indent="0" algn="ctr">
              <a:buNone/>
            </a:pPr>
            <a:endParaRPr lang="pl-PL" b="1" dirty="0">
              <a:solidFill>
                <a:srgbClr val="376092"/>
              </a:solidFill>
            </a:endParaRPr>
          </a:p>
          <a:p>
            <a:pPr marL="0" indent="0" algn="ctr">
              <a:buNone/>
            </a:pPr>
            <a:endParaRPr lang="pl-PL" b="1" dirty="0">
              <a:solidFill>
                <a:srgbClr val="376092"/>
              </a:solidFill>
            </a:endParaRPr>
          </a:p>
          <a:p>
            <a:pPr marL="0" indent="0" algn="ctr">
              <a:buNone/>
            </a:pPr>
            <a:endParaRPr lang="pl-PL" b="1" dirty="0">
              <a:solidFill>
                <a:srgbClr val="376092"/>
              </a:solidFill>
            </a:endParaRPr>
          </a:p>
          <a:p>
            <a:pPr marL="457200" lvl="1" indent="0" algn="ctr">
              <a:buNone/>
            </a:pPr>
            <a:endParaRPr lang="pl-PL" sz="2800" dirty="0"/>
          </a:p>
        </p:txBody>
      </p:sp>
      <p:sp>
        <p:nvSpPr>
          <p:cNvPr id="5" name="Symbol zastępczy zawartości 3">
            <a:extLst>
              <a:ext uri="{FF2B5EF4-FFF2-40B4-BE49-F238E27FC236}">
                <a16:creationId xmlns:a16="http://schemas.microsoft.com/office/drawing/2014/main" id="{A8275394-4236-46AB-AA9D-4CC8DF078C6F}"/>
              </a:ext>
            </a:extLst>
          </p:cNvPr>
          <p:cNvSpPr txBox="1">
            <a:spLocks/>
          </p:cNvSpPr>
          <p:nvPr/>
        </p:nvSpPr>
        <p:spPr>
          <a:xfrm>
            <a:off x="616528" y="3645024"/>
            <a:ext cx="7920880" cy="5617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l-PL" b="1" dirty="0">
                <a:solidFill>
                  <a:srgbClr val="376092"/>
                </a:solidFill>
              </a:rPr>
              <a:t>to ja także zrobię coś dobrego dla ciebie.</a:t>
            </a:r>
          </a:p>
        </p:txBody>
      </p:sp>
      <p:grpSp>
        <p:nvGrpSpPr>
          <p:cNvPr id="3" name="Grupa 2" descr="Dwie osoby, pomiędzy nimi strzałki - jedna skierowana w prawo, ruga w lewo - symbolizujące wzajemność " title="Obrazek "/>
          <p:cNvGrpSpPr/>
          <p:nvPr/>
        </p:nvGrpSpPr>
        <p:grpSpPr>
          <a:xfrm>
            <a:off x="2343200" y="1916832"/>
            <a:ext cx="4280087" cy="1584176"/>
            <a:chOff x="2343200" y="1916832"/>
            <a:chExt cx="4280087" cy="1584176"/>
          </a:xfrm>
        </p:grpSpPr>
        <p:pic>
          <p:nvPicPr>
            <p:cNvPr id="6" name="Grafika 5" descr="Mężczyzna">
              <a:extLst>
                <a:ext uri="{FF2B5EF4-FFF2-40B4-BE49-F238E27FC236}">
                  <a16:creationId xmlns:a16="http://schemas.microsoft.com/office/drawing/2014/main" id="{A28FBA94-F38E-40AB-A8BB-286FD5ED1E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343200" y="1916832"/>
              <a:ext cx="1584176" cy="1584176"/>
            </a:xfrm>
            <a:prstGeom prst="rect">
              <a:avLst/>
            </a:prstGeom>
          </p:spPr>
        </p:pic>
        <p:pic>
          <p:nvPicPr>
            <p:cNvPr id="7" name="Grafika 6" descr="Mężczyzna">
              <a:extLst>
                <a:ext uri="{FF2B5EF4-FFF2-40B4-BE49-F238E27FC236}">
                  <a16:creationId xmlns:a16="http://schemas.microsoft.com/office/drawing/2014/main" id="{5901B989-DB53-4D18-A200-DD337AFA59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039111" y="1916832"/>
              <a:ext cx="1584176" cy="1584176"/>
            </a:xfrm>
            <a:prstGeom prst="rect">
              <a:avLst/>
            </a:prstGeom>
          </p:spPr>
        </p:pic>
        <p:sp>
          <p:nvSpPr>
            <p:cNvPr id="8" name="Strzałka: w prawo 7">
              <a:extLst>
                <a:ext uri="{FF2B5EF4-FFF2-40B4-BE49-F238E27FC236}">
                  <a16:creationId xmlns:a16="http://schemas.microsoft.com/office/drawing/2014/main" id="{D4294466-2B20-448B-A477-99A28B6F2ACE}"/>
                </a:ext>
              </a:extLst>
            </p:cNvPr>
            <p:cNvSpPr/>
            <p:nvPr/>
          </p:nvSpPr>
          <p:spPr>
            <a:xfrm>
              <a:off x="4067944" y="2226568"/>
              <a:ext cx="1008112" cy="432048"/>
            </a:xfrm>
            <a:prstGeom prst="rightArrow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9" name="Strzałka: w prawo 8">
              <a:extLst>
                <a:ext uri="{FF2B5EF4-FFF2-40B4-BE49-F238E27FC236}">
                  <a16:creationId xmlns:a16="http://schemas.microsoft.com/office/drawing/2014/main" id="{11BF03FB-A6BA-44FC-9720-710F9850EE4C}"/>
                </a:ext>
              </a:extLst>
            </p:cNvPr>
            <p:cNvSpPr/>
            <p:nvPr/>
          </p:nvSpPr>
          <p:spPr>
            <a:xfrm rot="10800000">
              <a:off x="4030999" y="2838636"/>
              <a:ext cx="1008112" cy="432048"/>
            </a:xfrm>
            <a:prstGeom prst="rightArrow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sp>
        <p:nvSpPr>
          <p:cNvPr id="10" name="Prostokąt 9">
            <a:extLst>
              <a:ext uri="{FF2B5EF4-FFF2-40B4-BE49-F238E27FC236}">
                <a16:creationId xmlns:a16="http://schemas.microsoft.com/office/drawing/2014/main" id="{6B2F5BB3-CF63-4B7D-BF5B-75E53F6DD645}"/>
              </a:ext>
            </a:extLst>
          </p:cNvPr>
          <p:cNvSpPr/>
          <p:nvPr/>
        </p:nvSpPr>
        <p:spPr>
          <a:xfrm>
            <a:off x="611560" y="4507920"/>
            <a:ext cx="7920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400" dirty="0"/>
              <a:t>Występuje w każdym społeczeństwie i każdej kulturze.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8CD06216-3305-413B-9CB6-3F80A46217C6}"/>
              </a:ext>
            </a:extLst>
          </p:cNvPr>
          <p:cNvSpPr/>
          <p:nvPr/>
        </p:nvSpPr>
        <p:spPr>
          <a:xfrm>
            <a:off x="611560" y="4941168"/>
            <a:ext cx="792088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400" dirty="0"/>
              <a:t>Powszechnie stosowana w marketingu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dirty="0"/>
              <a:t>darmowe próbki, drobiazgi promocyjne, degustacje itp. dla konsumentów,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dirty="0"/>
              <a:t>poczęstunki, prezenty z logo firmy, wycieczki, zaproszenia na imprezy itp. dla partnerów biznesowych.</a:t>
            </a:r>
          </a:p>
        </p:txBody>
      </p:sp>
      <p:sp>
        <p:nvSpPr>
          <p:cNvPr id="12" name="Wstęga: nachylona w dół 11">
            <a:extLst>
              <a:ext uri="{FF2B5EF4-FFF2-40B4-BE49-F238E27FC236}">
                <a16:creationId xmlns:a16="http://schemas.microsoft.com/office/drawing/2014/main" id="{21382CD7-C525-406B-BB68-A666BD6F06F5}"/>
              </a:ext>
            </a:extLst>
          </p:cNvPr>
          <p:cNvSpPr/>
          <p:nvPr/>
        </p:nvSpPr>
        <p:spPr>
          <a:xfrm>
            <a:off x="6228184" y="4108096"/>
            <a:ext cx="2736304" cy="384935"/>
          </a:xfrm>
          <a:prstGeom prst="ribbon">
            <a:avLst>
              <a:gd name="adj1" fmla="val 13500"/>
              <a:gd name="adj2" fmla="val 67515"/>
            </a:avLst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solidFill>
                  <a:srgbClr val="376092"/>
                </a:solidFill>
              </a:rPr>
              <a:t>Robert </a:t>
            </a:r>
            <a:r>
              <a:rPr lang="pl-PL" dirty="0" err="1">
                <a:solidFill>
                  <a:srgbClr val="376092"/>
                </a:solidFill>
              </a:rPr>
              <a:t>Cialdini</a:t>
            </a:r>
            <a:endParaRPr lang="pl-PL" dirty="0">
              <a:solidFill>
                <a:srgbClr val="3760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73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4894" y="664116"/>
            <a:ext cx="7920880" cy="758984"/>
          </a:xfrm>
        </p:spPr>
        <p:txBody>
          <a:bodyPr>
            <a:normAutofit/>
          </a:bodyPr>
          <a:lstStyle/>
          <a:p>
            <a:r>
              <a:rPr lang="pl-PL" dirty="0"/>
              <a:t>Łapówkarstwo a konflikt interesów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>
          <a:xfrm>
            <a:off x="611560" y="1268760"/>
            <a:ext cx="7920880" cy="4752528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b="1" dirty="0">
                <a:solidFill>
                  <a:srgbClr val="376092"/>
                </a:solidFill>
              </a:rPr>
              <a:t>Łapówka – transakcja „coś za coś”</a:t>
            </a:r>
            <a:r>
              <a:rPr lang="pl-PL" dirty="0"/>
              <a:t>: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l-PL" dirty="0"/>
              <a:t>wręczenie / przyjęcie korzyści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l-PL" dirty="0"/>
              <a:t>majątkowej lub osobistej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à"/>
            </a:pPr>
            <a:r>
              <a:rPr lang="pl-PL" dirty="0"/>
              <a:t>za działanie w wykonywaniu funkcji publicznej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800" dirty="0"/>
              <a:t>(np. wydanie decyzji, przyznanie zamówienia, przyśpieszenie załatwienia sprawy),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à"/>
            </a:pPr>
            <a:r>
              <a:rPr lang="pl-PL" dirty="0"/>
              <a:t>za zaniechania działania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800" dirty="0"/>
              <a:t>(np. odstąpienie od kontroli czy ukarania mandatem)</a:t>
            </a:r>
          </a:p>
          <a:p>
            <a:pPr lvl="1"/>
            <a:endParaRPr lang="pl-PL" sz="2800" dirty="0"/>
          </a:p>
        </p:txBody>
      </p:sp>
      <p:pic>
        <p:nvPicPr>
          <p:cNvPr id="14" name="Grafika 13" descr="Pieniądze">
            <a:extLst>
              <a:ext uri="{FF2B5EF4-FFF2-40B4-BE49-F238E27FC236}">
                <a16:creationId xmlns:a16="http://schemas.microsoft.com/office/drawing/2014/main" id="{F8FF214D-7653-437E-91F6-24DC58FC76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56176" y="2201416"/>
            <a:ext cx="914400" cy="914400"/>
          </a:xfrm>
          <a:prstGeom prst="rect">
            <a:avLst/>
          </a:prstGeom>
        </p:spPr>
      </p:pic>
      <p:pic>
        <p:nvPicPr>
          <p:cNvPr id="16" name="Grafika 15" descr="Dokument">
            <a:extLst>
              <a:ext uri="{FF2B5EF4-FFF2-40B4-BE49-F238E27FC236}">
                <a16:creationId xmlns:a16="http://schemas.microsoft.com/office/drawing/2014/main" id="{AF6D81F6-6008-45F5-BB52-7666DEB7D42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80312" y="4755952"/>
            <a:ext cx="914400" cy="914400"/>
          </a:xfrm>
          <a:prstGeom prst="rect">
            <a:avLst/>
          </a:prstGeom>
        </p:spPr>
      </p:pic>
      <p:pic>
        <p:nvPicPr>
          <p:cNvPr id="18" name="Grafika 17" descr="Kajdany">
            <a:extLst>
              <a:ext uri="{FF2B5EF4-FFF2-40B4-BE49-F238E27FC236}">
                <a16:creationId xmlns:a16="http://schemas.microsoft.com/office/drawing/2014/main" id="{85E7311D-A8A6-462C-AA9B-BB21FE3F638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13376" y="1124744"/>
            <a:ext cx="914400" cy="914400"/>
          </a:xfrm>
          <a:prstGeom prst="rect">
            <a:avLst/>
          </a:prstGeom>
        </p:spPr>
      </p:pic>
      <p:pic>
        <p:nvPicPr>
          <p:cNvPr id="20" name="Grafika 19" descr="Makaron">
            <a:extLst>
              <a:ext uri="{FF2B5EF4-FFF2-40B4-BE49-F238E27FC236}">
                <a16:creationId xmlns:a16="http://schemas.microsoft.com/office/drawing/2014/main" id="{F592642A-89BE-41E4-90E7-3B7F09F4EBF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269308" y="2555156"/>
            <a:ext cx="914400" cy="914400"/>
          </a:xfrm>
          <a:prstGeom prst="rect">
            <a:avLst/>
          </a:prstGeom>
        </p:spPr>
      </p:pic>
      <p:pic>
        <p:nvPicPr>
          <p:cNvPr id="22" name="Grafika 21" descr="Puszczająca oko twarz bez wypełnienia">
            <a:extLst>
              <a:ext uri="{FF2B5EF4-FFF2-40B4-BE49-F238E27FC236}">
                <a16:creationId xmlns:a16="http://schemas.microsoft.com/office/drawing/2014/main" id="{C924B82F-0DB8-453E-8179-98BD574058D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724128" y="494116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3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95888" y="494556"/>
            <a:ext cx="7920880" cy="758984"/>
          </a:xfrm>
        </p:spPr>
        <p:txBody>
          <a:bodyPr>
            <a:normAutofit/>
          </a:bodyPr>
          <a:lstStyle/>
          <a:p>
            <a:r>
              <a:rPr lang="pl-PL" dirty="0"/>
              <a:t>Łapówkarstwo a konflikt interesów</a:t>
            </a:r>
          </a:p>
        </p:txBody>
      </p:sp>
      <p:sp>
        <p:nvSpPr>
          <p:cNvPr id="6" name="Symbol zastępczy zawartości 3">
            <a:extLst>
              <a:ext uri="{FF2B5EF4-FFF2-40B4-BE49-F238E27FC236}">
                <a16:creationId xmlns:a16="http://schemas.microsoft.com/office/drawing/2014/main" id="{0871B4F1-9A41-478E-8C83-3B4BCA7CB1C5}"/>
              </a:ext>
            </a:extLst>
          </p:cNvPr>
          <p:cNvSpPr txBox="1">
            <a:spLocks/>
          </p:cNvSpPr>
          <p:nvPr/>
        </p:nvSpPr>
        <p:spPr>
          <a:xfrm>
            <a:off x="595888" y="1090104"/>
            <a:ext cx="7936552" cy="51125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+mj-lt"/>
              <a:buNone/>
            </a:pPr>
            <a:r>
              <a:rPr lang="pl-PL" b="1" dirty="0">
                <a:solidFill>
                  <a:srgbClr val="376092"/>
                </a:solidFill>
              </a:rPr>
              <a:t>Konflikt interesów – wywołanie długu wdzięczności</a:t>
            </a:r>
            <a:r>
              <a:rPr lang="pl-PL" dirty="0"/>
              <a:t>: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l-PL" sz="2400" dirty="0"/>
              <a:t>wręczenie / przyjęcie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l-PL" sz="2400" dirty="0"/>
              <a:t>prezentu, świadczenia, przysługi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l-PL" sz="2400" dirty="0"/>
              <a:t>nie ma związku z konkretnymi czynnościami służbowymi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à"/>
            </a:pPr>
            <a:r>
              <a:rPr lang="pl-PL" sz="2400" dirty="0"/>
              <a:t>ma wywołać u urzędnika reakcję wzajemności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à"/>
            </a:pPr>
            <a:r>
              <a:rPr lang="pl-PL" sz="2400" dirty="0"/>
              <a:t>w konsekwencji zaburzyć jego bezstronność w przyszłości</a:t>
            </a:r>
          </a:p>
          <a:p>
            <a:pPr marL="0" indent="0">
              <a:lnSpc>
                <a:spcPct val="150000"/>
              </a:lnSpc>
              <a:buNone/>
            </a:pPr>
            <a:endParaRPr lang="pl-PL" sz="2400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à"/>
            </a:pPr>
            <a:r>
              <a:rPr lang="pl-PL" sz="2400" dirty="0"/>
              <a:t>wywołuje </a:t>
            </a:r>
            <a:r>
              <a:rPr lang="pl-PL" sz="2400" b="1" dirty="0">
                <a:solidFill>
                  <a:srgbClr val="376092"/>
                </a:solidFill>
              </a:rPr>
              <a:t>potencjalny i postrzegany konflikt interesów</a:t>
            </a:r>
          </a:p>
          <a:p>
            <a:pPr lvl="1"/>
            <a:endParaRPr lang="pl-PL" sz="2800" dirty="0"/>
          </a:p>
        </p:txBody>
      </p:sp>
      <p:pic>
        <p:nvPicPr>
          <p:cNvPr id="7" name="Grafika 6" descr="Torba na zakupy">
            <a:extLst>
              <a:ext uri="{FF2B5EF4-FFF2-40B4-BE49-F238E27FC236}">
                <a16:creationId xmlns:a16="http://schemas.microsoft.com/office/drawing/2014/main" id="{8CBD6A8B-FFE2-4BB2-97AB-ED83619B4B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08312" y="2132856"/>
            <a:ext cx="914400" cy="914400"/>
          </a:xfrm>
          <a:prstGeom prst="rect">
            <a:avLst/>
          </a:prstGeom>
        </p:spPr>
      </p:pic>
      <p:pic>
        <p:nvPicPr>
          <p:cNvPr id="8" name="Grafika 7" descr="Neutralna twarz bez wypełnienia">
            <a:extLst>
              <a:ext uri="{FF2B5EF4-FFF2-40B4-BE49-F238E27FC236}">
                <a16:creationId xmlns:a16="http://schemas.microsoft.com/office/drawing/2014/main" id="{2F5B5DA8-A4DA-47D3-9D6D-9F8690E178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84184" y="4797152"/>
            <a:ext cx="914400" cy="914400"/>
          </a:xfrm>
          <a:prstGeom prst="rect">
            <a:avLst/>
          </a:prstGeom>
        </p:spPr>
      </p:pic>
      <p:pic>
        <p:nvPicPr>
          <p:cNvPr id="9" name="Grafika 8" descr="Szeroko uśmiechnięta twarz bez wypełnienia">
            <a:extLst>
              <a:ext uri="{FF2B5EF4-FFF2-40B4-BE49-F238E27FC236}">
                <a16:creationId xmlns:a16="http://schemas.microsoft.com/office/drawing/2014/main" id="{3A3433F4-C5BF-4F56-B45B-0480A276B93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76056" y="4805888"/>
            <a:ext cx="914400" cy="914400"/>
          </a:xfrm>
          <a:prstGeom prst="rect">
            <a:avLst/>
          </a:prstGeom>
        </p:spPr>
      </p:pic>
      <p:pic>
        <p:nvPicPr>
          <p:cNvPr id="10" name="Grafika 9" descr="Martini">
            <a:extLst>
              <a:ext uri="{FF2B5EF4-FFF2-40B4-BE49-F238E27FC236}">
                <a16:creationId xmlns:a16="http://schemas.microsoft.com/office/drawing/2014/main" id="{264089B7-A087-44DE-B1E4-3081132E9D0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76256" y="2121816"/>
            <a:ext cx="914400" cy="914400"/>
          </a:xfrm>
          <a:prstGeom prst="rect">
            <a:avLst/>
          </a:prstGeom>
        </p:spPr>
      </p:pic>
      <p:cxnSp>
        <p:nvCxnSpPr>
          <p:cNvPr id="12" name="Łącznik prosty ze strzałką 11" title="Strzałka w prawo">
            <a:extLst>
              <a:ext uri="{FF2B5EF4-FFF2-40B4-BE49-F238E27FC236}">
                <a16:creationId xmlns:a16="http://schemas.microsoft.com/office/drawing/2014/main" id="{3A462293-5AB3-4919-98BA-096B9702A315}"/>
              </a:ext>
            </a:extLst>
          </p:cNvPr>
          <p:cNvCxnSpPr/>
          <p:nvPr/>
        </p:nvCxnSpPr>
        <p:spPr>
          <a:xfrm>
            <a:off x="3923928" y="5263088"/>
            <a:ext cx="1008112" cy="0"/>
          </a:xfrm>
          <a:prstGeom prst="straightConnector1">
            <a:avLst/>
          </a:prstGeom>
          <a:ln w="476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1509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Przepisy</a:t>
            </a:r>
          </a:p>
        </p:txBody>
      </p:sp>
      <p:sp>
        <p:nvSpPr>
          <p:cNvPr id="7" name="Symbol zastępczy zawartości 3">
            <a:extLst>
              <a:ext uri="{FF2B5EF4-FFF2-40B4-BE49-F238E27FC236}">
                <a16:creationId xmlns:a16="http://schemas.microsoft.com/office/drawing/2014/main" id="{936A8EEC-BC6B-4C50-AD0B-46167A32B4B8}"/>
              </a:ext>
            </a:extLst>
          </p:cNvPr>
          <p:cNvSpPr txBox="1">
            <a:spLocks/>
          </p:cNvSpPr>
          <p:nvPr/>
        </p:nvSpPr>
        <p:spPr>
          <a:xfrm>
            <a:off x="611560" y="1320611"/>
            <a:ext cx="2016224" cy="1220485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2400" b="1" dirty="0">
                <a:solidFill>
                  <a:srgbClr val="376092"/>
                </a:solidFill>
              </a:rPr>
              <a:t>Konstytucja RP</a:t>
            </a:r>
            <a:endParaRPr lang="pl-PL" sz="2400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91E231E8-A901-4498-8292-9313674062B2}"/>
              </a:ext>
            </a:extLst>
          </p:cNvPr>
          <p:cNvSpPr txBox="1"/>
          <p:nvPr/>
        </p:nvSpPr>
        <p:spPr>
          <a:xfrm>
            <a:off x="2771800" y="1340768"/>
            <a:ext cx="5544616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dirty="0"/>
              <a:t>Organy władzy publicznej działają na podstawie i w granicach prawa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l-PL" dirty="0"/>
              <a:t>„co nie jest dozwolone  ̶  to jest zabronione”</a:t>
            </a:r>
          </a:p>
        </p:txBody>
      </p:sp>
      <p:sp>
        <p:nvSpPr>
          <p:cNvPr id="10" name="Symbol zastępczy zawartości 3">
            <a:extLst>
              <a:ext uri="{FF2B5EF4-FFF2-40B4-BE49-F238E27FC236}">
                <a16:creationId xmlns:a16="http://schemas.microsoft.com/office/drawing/2014/main" id="{2F8F072A-99F7-4990-9027-3BD7497A8513}"/>
              </a:ext>
            </a:extLst>
          </p:cNvPr>
          <p:cNvSpPr txBox="1">
            <a:spLocks/>
          </p:cNvSpPr>
          <p:nvPr/>
        </p:nvSpPr>
        <p:spPr>
          <a:xfrm>
            <a:off x="611560" y="2492896"/>
            <a:ext cx="2016224" cy="1220485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pl-PL" sz="2400" b="1" dirty="0">
                <a:solidFill>
                  <a:srgbClr val="376092"/>
                </a:solidFill>
              </a:rPr>
              <a:t>Ustawa </a:t>
            </a:r>
          </a:p>
          <a:p>
            <a:pPr marL="0" indent="0">
              <a:spcBef>
                <a:spcPts val="0"/>
              </a:spcBef>
              <a:buNone/>
            </a:pPr>
            <a:r>
              <a:rPr lang="pl-PL" sz="2400" b="1" dirty="0">
                <a:solidFill>
                  <a:srgbClr val="376092"/>
                </a:solidFill>
              </a:rPr>
              <a:t>o służbie cywilnej</a:t>
            </a:r>
            <a:endParaRPr lang="pl-PL" sz="2400" dirty="0"/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C017B316-4377-4FBD-A09D-078BF7FF1660}"/>
              </a:ext>
            </a:extLst>
          </p:cNvPr>
          <p:cNvSpPr txBox="1"/>
          <p:nvPr/>
        </p:nvSpPr>
        <p:spPr>
          <a:xfrm>
            <a:off x="2771800" y="2492896"/>
            <a:ext cx="5760640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dirty="0"/>
              <a:t>brak przepisów bezpośrednio dotyczących przyjmowania prezentów i świadczeń 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l-PL" dirty="0"/>
              <a:t>brak podstawy prawnej do ich przyjmowania</a:t>
            </a:r>
          </a:p>
        </p:txBody>
      </p:sp>
      <p:sp>
        <p:nvSpPr>
          <p:cNvPr id="12" name="Symbol zastępczy zawartości 3">
            <a:extLst>
              <a:ext uri="{FF2B5EF4-FFF2-40B4-BE49-F238E27FC236}">
                <a16:creationId xmlns:a16="http://schemas.microsoft.com/office/drawing/2014/main" id="{840F5764-135A-4289-95FE-41E3AA2236FF}"/>
              </a:ext>
            </a:extLst>
          </p:cNvPr>
          <p:cNvSpPr txBox="1">
            <a:spLocks/>
          </p:cNvSpPr>
          <p:nvPr/>
        </p:nvSpPr>
        <p:spPr>
          <a:xfrm>
            <a:off x="611560" y="3735543"/>
            <a:ext cx="2016224" cy="1220485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pl-PL" sz="2400" b="1" dirty="0">
                <a:solidFill>
                  <a:srgbClr val="376092"/>
                </a:solidFill>
              </a:rPr>
              <a:t>Ustawa </a:t>
            </a:r>
          </a:p>
          <a:p>
            <a:pPr marL="0" indent="0">
              <a:spcBef>
                <a:spcPts val="0"/>
              </a:spcBef>
              <a:buNone/>
            </a:pPr>
            <a:r>
              <a:rPr lang="pl-PL" sz="2400" b="1" dirty="0">
                <a:solidFill>
                  <a:srgbClr val="376092"/>
                </a:solidFill>
              </a:rPr>
              <a:t>o służbie zagranicznej</a:t>
            </a:r>
            <a:endParaRPr lang="pl-PL" sz="2400" dirty="0"/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2BCD3841-01B7-4EA1-BF9E-538105D7E384}"/>
              </a:ext>
            </a:extLst>
          </p:cNvPr>
          <p:cNvSpPr txBox="1"/>
          <p:nvPr/>
        </p:nvSpPr>
        <p:spPr>
          <a:xfrm>
            <a:off x="2771800" y="3724383"/>
            <a:ext cx="6264696" cy="210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dirty="0"/>
              <a:t>upoważnienie do wydania rozporządzenia, a w nim: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pl-PL" dirty="0"/>
              <a:t>upominki lub inne świadczenia do 100 euro: ze względu na zwyczaje lub kurtuazję dyplomatyczną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pl-PL" dirty="0"/>
              <a:t>powyżej 100 euro:</a:t>
            </a:r>
            <a:endParaRPr lang="pl-PL" sz="16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pl-PL" dirty="0"/>
              <a:t>tylko w szczególnie uzasadnionych przypadkach</a:t>
            </a:r>
            <a:endParaRPr lang="pl-PL" sz="16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pl-PL" dirty="0"/>
              <a:t>wymagają zawiadomienia dyrektora generalnego służby zagranicznej</a:t>
            </a:r>
            <a:endParaRPr lang="pl-PL" sz="1600" dirty="0"/>
          </a:p>
        </p:txBody>
      </p:sp>
      <p:sp>
        <p:nvSpPr>
          <p:cNvPr id="14" name="Symbol zastępczy zawartości 3">
            <a:extLst>
              <a:ext uri="{FF2B5EF4-FFF2-40B4-BE49-F238E27FC236}">
                <a16:creationId xmlns:a16="http://schemas.microsoft.com/office/drawing/2014/main" id="{86A21D5E-8C1F-48D0-9DA0-F2B4D7E842F4}"/>
              </a:ext>
            </a:extLst>
          </p:cNvPr>
          <p:cNvSpPr txBox="1">
            <a:spLocks/>
          </p:cNvSpPr>
          <p:nvPr/>
        </p:nvSpPr>
        <p:spPr>
          <a:xfrm>
            <a:off x="609237" y="5810276"/>
            <a:ext cx="2016224" cy="82548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pl-PL" sz="2400" b="1" dirty="0">
                <a:solidFill>
                  <a:srgbClr val="376092"/>
                </a:solidFill>
              </a:rPr>
              <a:t>Przepisy wewnętrzne</a:t>
            </a:r>
            <a:endParaRPr lang="pl-PL" sz="2400" dirty="0"/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C0A1F455-C687-46DB-A65A-EE12DFEC0581}"/>
              </a:ext>
            </a:extLst>
          </p:cNvPr>
          <p:cNvSpPr txBox="1"/>
          <p:nvPr/>
        </p:nvSpPr>
        <p:spPr>
          <a:xfrm>
            <a:off x="2774123" y="5949280"/>
            <a:ext cx="576064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dirty="0"/>
              <a:t>w niektórych urzędach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l-PL" dirty="0"/>
              <a:t>słabsza podstawa prawna</a:t>
            </a:r>
          </a:p>
        </p:txBody>
      </p:sp>
    </p:spTree>
    <p:extLst>
      <p:ext uri="{BB962C8B-B14F-4D97-AF65-F5344CB8AC3E}">
        <p14:creationId xmlns:p14="http://schemas.microsoft.com/office/powerpoint/2010/main" val="3996542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Przepisy</a:t>
            </a:r>
          </a:p>
        </p:txBody>
      </p:sp>
      <p:sp>
        <p:nvSpPr>
          <p:cNvPr id="7" name="Symbol zastępczy zawartości 3">
            <a:extLst>
              <a:ext uri="{FF2B5EF4-FFF2-40B4-BE49-F238E27FC236}">
                <a16:creationId xmlns:a16="http://schemas.microsoft.com/office/drawing/2014/main" id="{936A8EEC-BC6B-4C50-AD0B-46167A32B4B8}"/>
              </a:ext>
            </a:extLst>
          </p:cNvPr>
          <p:cNvSpPr txBox="1">
            <a:spLocks/>
          </p:cNvSpPr>
          <p:nvPr/>
        </p:nvSpPr>
        <p:spPr>
          <a:xfrm>
            <a:off x="611560" y="1320611"/>
            <a:ext cx="2016224" cy="1220485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2400" b="1" dirty="0">
                <a:solidFill>
                  <a:srgbClr val="376092"/>
                </a:solidFill>
              </a:rPr>
              <a:t>Zarządzenie nr 70</a:t>
            </a:r>
            <a:endParaRPr lang="pl-PL" sz="2400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91E231E8-A901-4498-8292-9313674062B2}"/>
              </a:ext>
            </a:extLst>
          </p:cNvPr>
          <p:cNvSpPr txBox="1"/>
          <p:nvPr/>
        </p:nvSpPr>
        <p:spPr>
          <a:xfrm>
            <a:off x="2775209" y="1323633"/>
            <a:ext cx="55446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dirty="0"/>
              <a:t>członek korpusu służby cywilnej </a:t>
            </a:r>
            <a:r>
              <a:rPr lang="pl-PL" u="sng" dirty="0"/>
              <a:t>nie przyjmuje od osób zaangażowanych w prowadzone sprawy żadnych korzyści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l-PL" dirty="0"/>
              <a:t>niedopuszczanie do podejrzeń o konflikt między interesem publicznym i prywatnym</a:t>
            </a:r>
          </a:p>
        </p:txBody>
      </p:sp>
      <p:sp>
        <p:nvSpPr>
          <p:cNvPr id="10" name="Symbol zastępczy zawartości 3">
            <a:extLst>
              <a:ext uri="{FF2B5EF4-FFF2-40B4-BE49-F238E27FC236}">
                <a16:creationId xmlns:a16="http://schemas.microsoft.com/office/drawing/2014/main" id="{2F8F072A-99F7-4990-9027-3BD7497A8513}"/>
              </a:ext>
            </a:extLst>
          </p:cNvPr>
          <p:cNvSpPr txBox="1">
            <a:spLocks/>
          </p:cNvSpPr>
          <p:nvPr/>
        </p:nvSpPr>
        <p:spPr>
          <a:xfrm>
            <a:off x="1478716" y="3055849"/>
            <a:ext cx="6048672" cy="1774447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pl-PL" b="1" dirty="0">
                <a:solidFill>
                  <a:srgbClr val="376092"/>
                </a:solidFill>
              </a:rPr>
              <a:t>Zakaz przyjmowania</a:t>
            </a:r>
          </a:p>
          <a:p>
            <a:pPr marL="0" indent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pl-PL" b="1" dirty="0">
                <a:solidFill>
                  <a:srgbClr val="376092"/>
                </a:solidFill>
              </a:rPr>
              <a:t>prezentów, świadczeń i przysług</a:t>
            </a:r>
          </a:p>
          <a:p>
            <a:pPr marL="0" indent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pl-PL" b="1" dirty="0">
                <a:solidFill>
                  <a:srgbClr val="376092"/>
                </a:solidFill>
              </a:rPr>
              <a:t>od klientów i interesariuszy.</a:t>
            </a:r>
          </a:p>
        </p:txBody>
      </p:sp>
      <p:pic>
        <p:nvPicPr>
          <p:cNvPr id="15" name="Grafika 14" descr="Torba na zakupy">
            <a:extLst>
              <a:ext uri="{FF2B5EF4-FFF2-40B4-BE49-F238E27FC236}">
                <a16:creationId xmlns:a16="http://schemas.microsoft.com/office/drawing/2014/main" id="{189437C3-D7A8-4C9A-BF5C-FF5DA5CA7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1516" y="3485872"/>
            <a:ext cx="914400" cy="914400"/>
          </a:xfrm>
          <a:prstGeom prst="rect">
            <a:avLst/>
          </a:prstGeom>
        </p:spPr>
      </p:pic>
      <p:pic>
        <p:nvPicPr>
          <p:cNvPr id="17" name="Grafika 16" descr="Makaron">
            <a:extLst>
              <a:ext uri="{FF2B5EF4-FFF2-40B4-BE49-F238E27FC236}">
                <a16:creationId xmlns:a16="http://schemas.microsoft.com/office/drawing/2014/main" id="{17623269-8F19-4828-95D3-61523A24BF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67643" y="3457424"/>
            <a:ext cx="914400" cy="914400"/>
          </a:xfrm>
          <a:prstGeom prst="rect">
            <a:avLst/>
          </a:prstGeom>
        </p:spPr>
      </p:pic>
      <p:sp>
        <p:nvSpPr>
          <p:cNvPr id="3" name="Prostokąt 2">
            <a:extLst>
              <a:ext uri="{FF2B5EF4-FFF2-40B4-BE49-F238E27FC236}">
                <a16:creationId xmlns:a16="http://schemas.microsoft.com/office/drawing/2014/main" id="{B6FAA232-E5B5-455E-9B62-7F6AA7566CAD}"/>
              </a:ext>
            </a:extLst>
          </p:cNvPr>
          <p:cNvSpPr/>
          <p:nvPr/>
        </p:nvSpPr>
        <p:spPr>
          <a:xfrm>
            <a:off x="611561" y="5085184"/>
            <a:ext cx="7920879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pl-PL" b="1" dirty="0">
                <a:solidFill>
                  <a:srgbClr val="376092"/>
                </a:solidFill>
              </a:rPr>
              <a:t>„Przed”, „w trakcie” i „po” („dowody wdzięczności”).</a:t>
            </a:r>
          </a:p>
          <a:p>
            <a:pPr marL="342900" indent="-342900" algn="ctr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pl-PL" b="1" dirty="0">
                <a:solidFill>
                  <a:srgbClr val="376092"/>
                </a:solidFill>
              </a:rPr>
              <a:t>Także od potencjalnych (osoby i podmioty w zakresie kompetencji urzędu).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81245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Skutki</a:t>
            </a:r>
          </a:p>
        </p:txBody>
      </p:sp>
      <p:sp>
        <p:nvSpPr>
          <p:cNvPr id="10" name="Symbol zastępczy zawartości 3">
            <a:extLst>
              <a:ext uri="{FF2B5EF4-FFF2-40B4-BE49-F238E27FC236}">
                <a16:creationId xmlns:a16="http://schemas.microsoft.com/office/drawing/2014/main" id="{2F8F072A-99F7-4990-9027-3BD7497A8513}"/>
              </a:ext>
            </a:extLst>
          </p:cNvPr>
          <p:cNvSpPr txBox="1">
            <a:spLocks/>
          </p:cNvSpPr>
          <p:nvPr/>
        </p:nvSpPr>
        <p:spPr>
          <a:xfrm>
            <a:off x="683568" y="2420888"/>
            <a:ext cx="7776864" cy="2232248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pl-PL" b="1" dirty="0">
                <a:solidFill>
                  <a:srgbClr val="376092"/>
                </a:solidFill>
              </a:rPr>
              <a:t>Szkody społeczne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pl-PL" b="1" dirty="0">
                <a:solidFill>
                  <a:srgbClr val="376092"/>
                </a:solidFill>
              </a:rPr>
              <a:t>mogą być setki razy większe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pl-PL" b="1" dirty="0">
                <a:solidFill>
                  <a:srgbClr val="376092"/>
                </a:solidFill>
              </a:rPr>
              <a:t>od wartości prezentu czy świadczenia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110288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19572" y="620688"/>
            <a:ext cx="7920880" cy="758984"/>
          </a:xfrm>
        </p:spPr>
        <p:txBody>
          <a:bodyPr/>
          <a:lstStyle/>
          <a:p>
            <a:r>
              <a:rPr lang="pl-PL" dirty="0"/>
              <a:t>Prezenty, świadczenia – jak sobie radzić?</a:t>
            </a:r>
          </a:p>
        </p:txBody>
      </p:sp>
      <p:sp>
        <p:nvSpPr>
          <p:cNvPr id="10" name="Symbol zastępczy zawartości 3">
            <a:extLst>
              <a:ext uri="{FF2B5EF4-FFF2-40B4-BE49-F238E27FC236}">
                <a16:creationId xmlns:a16="http://schemas.microsoft.com/office/drawing/2014/main" id="{2F8F072A-99F7-4990-9027-3BD7497A8513}"/>
              </a:ext>
            </a:extLst>
          </p:cNvPr>
          <p:cNvSpPr txBox="1">
            <a:spLocks/>
          </p:cNvSpPr>
          <p:nvPr/>
        </p:nvSpPr>
        <p:spPr>
          <a:xfrm>
            <a:off x="467544" y="1124744"/>
            <a:ext cx="8424936" cy="4608512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514350" indent="-5143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Font typeface="+mj-lt"/>
              <a:buAutoNum type="alphaLcPeriod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pl-PL" sz="2400" dirty="0"/>
              <a:t>Pamiętaj, że celem wręczającego jest wywołanie reakcji wzajemności. </a:t>
            </a:r>
          </a:p>
          <a:p>
            <a:pPr>
              <a:spcBef>
                <a:spcPts val="600"/>
              </a:spcBef>
            </a:pPr>
            <a:r>
              <a:rPr lang="pl-PL" sz="2400" dirty="0"/>
              <a:t>Sprawdź regulacje wewnętrzne.</a:t>
            </a:r>
          </a:p>
          <a:p>
            <a:pPr>
              <a:spcBef>
                <a:spcPts val="600"/>
              </a:spcBef>
            </a:pPr>
            <a:r>
              <a:rPr lang="pl-PL" sz="2400" dirty="0"/>
              <a:t>Nie przyjmuj niczego na zasadzie „coś za coś” </a:t>
            </a:r>
            <a:r>
              <a:rPr lang="pl-PL" sz="1800" dirty="0"/>
              <a:t>(= łapówka).</a:t>
            </a:r>
          </a:p>
          <a:p>
            <a:pPr>
              <a:spcBef>
                <a:spcPts val="600"/>
              </a:spcBef>
            </a:pPr>
            <a:r>
              <a:rPr lang="pl-PL" sz="2400" dirty="0"/>
              <a:t>Od interesariuszy urzędu, obecnych i potencjalnych – nie przyjmuj niczego </a:t>
            </a:r>
            <a:r>
              <a:rPr lang="pl-PL" sz="1800" dirty="0"/>
              <a:t>(także dla urzędu).</a:t>
            </a:r>
          </a:p>
          <a:p>
            <a:pPr>
              <a:spcBef>
                <a:spcPts val="600"/>
              </a:spcBef>
            </a:pPr>
            <a:r>
              <a:rPr lang="pl-PL" sz="2400" dirty="0"/>
              <a:t>Od innych: nie przyjmuj prezentów dla siebie.</a:t>
            </a:r>
          </a:p>
          <a:p>
            <a:pPr>
              <a:spcBef>
                <a:spcPts val="600"/>
              </a:spcBef>
            </a:pPr>
            <a:r>
              <a:rPr lang="pl-PL" sz="2400" dirty="0"/>
              <a:t>Od innych: bądź wstrzemięźliwy w korzystaniu ze świadczeń i przysług.</a:t>
            </a:r>
          </a:p>
          <a:p>
            <a:pPr>
              <a:spcBef>
                <a:spcPts val="600"/>
              </a:spcBef>
            </a:pPr>
            <a:r>
              <a:rPr lang="pl-PL" sz="2400" dirty="0"/>
              <a:t>Nie wahaj się asertywnie odmówić / odesłać.</a:t>
            </a:r>
          </a:p>
          <a:p>
            <a:pPr>
              <a:spcBef>
                <a:spcPts val="600"/>
              </a:spcBef>
            </a:pPr>
            <a:r>
              <a:rPr lang="pl-PL" sz="2400" dirty="0"/>
              <a:t>Konsultuj się z doradcą ds. etyki i przełożonym.</a:t>
            </a:r>
          </a:p>
          <a:p>
            <a:pPr>
              <a:spcBef>
                <a:spcPts val="600"/>
              </a:spcBef>
            </a:pPr>
            <a:r>
              <a:rPr lang="pl-PL" sz="2400" dirty="0"/>
              <a:t>Jako przełożony dawaj przykład. Uświadamiaj podwładnych.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682199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58" y="600665"/>
            <a:ext cx="7920880" cy="758984"/>
          </a:xfrm>
        </p:spPr>
        <p:txBody>
          <a:bodyPr/>
          <a:lstStyle/>
          <a:p>
            <a:r>
              <a:rPr lang="pl-PL" dirty="0"/>
              <a:t>Prezenty i świadczenia – ćwiczenie 1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7FD151D-C8BD-4372-9147-30068442F1C8}"/>
              </a:ext>
            </a:extLst>
          </p:cNvPr>
          <p:cNvSpPr/>
          <p:nvPr/>
        </p:nvSpPr>
        <p:spPr>
          <a:xfrm>
            <a:off x="719571" y="1268760"/>
            <a:ext cx="770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 dirty="0">
                <a:solidFill>
                  <a:srgbClr val="376092"/>
                </a:solidFill>
              </a:rPr>
              <a:t>Czy będzie zgodne z zasadami przyjęcie prezentu / świadczenia na użytek własny? A na rzecz urzędu? 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4A5A34E5-BA1A-4030-B847-F8D6379F45CD}"/>
              </a:ext>
            </a:extLst>
          </p:cNvPr>
          <p:cNvSpPr txBox="1"/>
          <p:nvPr/>
        </p:nvSpPr>
        <p:spPr>
          <a:xfrm>
            <a:off x="827584" y="2348880"/>
            <a:ext cx="6696744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Pudełko czekoladek od klienta po załatwieniu sprawy.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Kwiaty od </a:t>
            </a:r>
            <a:r>
              <a:rPr lang="pl-PL"/>
              <a:t>strony postępowanie </a:t>
            </a:r>
            <a:r>
              <a:rPr lang="pl-PL" dirty="0"/>
              <a:t>za szybkie załatwienie sprawy.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List lub podziękowania za fachową obsługę.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Kalendarz na nowy rok od współpracującej firmy.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Kalendarz na nowy rok od firmy, z którą urząd nie miał relacji.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l-PL" dirty="0"/>
              <a:t>Firma telekomunikacyjna oferuje promocje dla pracowników urzędu regulującego rynek telekomunikacyjny.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91918854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rezentacje DSC KPRM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66092"/>
      </a:accent1>
      <a:accent2>
        <a:srgbClr val="953734"/>
      </a:accent2>
      <a:accent3>
        <a:srgbClr val="5F497A"/>
      </a:accent3>
      <a:accent4>
        <a:srgbClr val="31859B"/>
      </a:accent4>
      <a:accent5>
        <a:srgbClr val="548DD4"/>
      </a:accent5>
      <a:accent6>
        <a:srgbClr val="4D8034"/>
      </a:accent6>
      <a:hlink>
        <a:srgbClr val="810083"/>
      </a:hlink>
      <a:folHlink>
        <a:srgbClr val="548DD4"/>
      </a:folHlink>
    </a:clrScheme>
    <a:fontScheme name="Niestandardowy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39C92D23-B042-4520-BDB3-6DA7CAF93187}" vid="{37AF9793-A136-4A5B-AAD4-AF16193B23ED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Szablon prezentacji - timesaver</Template>
  <TotalTime>1953</TotalTime>
  <Words>952</Words>
  <Application>Microsoft Office PowerPoint</Application>
  <PresentationFormat>Pokaz na ekranie (4:3)</PresentationFormat>
  <Paragraphs>117</Paragraphs>
  <Slides>13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13</vt:i4>
      </vt:variant>
    </vt:vector>
  </HeadingPairs>
  <TitlesOfParts>
    <vt:vector size="17" baseType="lpstr">
      <vt:lpstr>Arial</vt:lpstr>
      <vt:lpstr>Calibri</vt:lpstr>
      <vt:lpstr>Wingdings</vt:lpstr>
      <vt:lpstr>Motyw pakietu Office</vt:lpstr>
      <vt:lpstr>Prezenty, świadczenia niematerialne, przysługi a konflikt interesów</vt:lpstr>
      <vt:lpstr>Reguła wzajemności</vt:lpstr>
      <vt:lpstr>Łapówkarstwo a konflikt interesów</vt:lpstr>
      <vt:lpstr>Łapówkarstwo a konflikt interesów</vt:lpstr>
      <vt:lpstr>Przepisy</vt:lpstr>
      <vt:lpstr>Przepisy</vt:lpstr>
      <vt:lpstr>Skutki</vt:lpstr>
      <vt:lpstr>Prezenty, świadczenia – jak sobie radzić?</vt:lpstr>
      <vt:lpstr>Prezenty i świadczenia – ćwiczenie 1</vt:lpstr>
      <vt:lpstr>Prezenty i świadczenia – ćwiczenie 2, gr. 1</vt:lpstr>
      <vt:lpstr>Prezenty i świadczenia – ćwiczenie 2, gr. 2</vt:lpstr>
      <vt:lpstr>Prezenty i świadczenia – ćwiczenie 2, gr. 3</vt:lpstr>
      <vt:lpstr>Prezenty i świadczenia – ćwiczenie 2, gr. 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Tytuł prezentacji Calibri 40 ciemnoniebieski</dc:title>
  <dc:creator>Maciej Wnuk</dc:creator>
  <cp:lastModifiedBy>Dudzik Katarzyna</cp:lastModifiedBy>
  <cp:revision>224</cp:revision>
  <dcterms:created xsi:type="dcterms:W3CDTF">2017-10-06T10:47:42Z</dcterms:created>
  <dcterms:modified xsi:type="dcterms:W3CDTF">2026-03-10T11:24:38Z</dcterms:modified>
</cp:coreProperties>
</file>